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7" r:id="rId3"/>
    <p:sldId id="267" r:id="rId4"/>
    <p:sldId id="260" r:id="rId5"/>
    <p:sldId id="286" r:id="rId6"/>
    <p:sldId id="264" r:id="rId7"/>
    <p:sldId id="276" r:id="rId8"/>
    <p:sldId id="277" r:id="rId9"/>
    <p:sldId id="278" r:id="rId10"/>
    <p:sldId id="279" r:id="rId11"/>
    <p:sldId id="280" r:id="rId12"/>
    <p:sldId id="282" r:id="rId13"/>
    <p:sldId id="284" r:id="rId14"/>
    <p:sldId id="281" r:id="rId15"/>
    <p:sldId id="283" r:id="rId16"/>
    <p:sldId id="285" r:id="rId17"/>
    <p:sldId id="265" r:id="rId18"/>
    <p:sldId id="268" r:id="rId19"/>
    <p:sldId id="269" r:id="rId20"/>
    <p:sldId id="270" r:id="rId21"/>
    <p:sldId id="271" r:id="rId22"/>
    <p:sldId id="272" r:id="rId23"/>
    <p:sldId id="259" r:id="rId24"/>
  </p:sldIdLst>
  <p:sldSz cx="9144000" cy="6858000" type="screen4x3"/>
  <p:notesSz cx="6858000" cy="9144000"/>
  <p:embeddedFontLst>
    <p:embeddedFont>
      <p:font typeface="맑은 고딕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662E"/>
    <a:srgbClr val="645426"/>
    <a:srgbClr val="B05408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2251" autoAdjust="0"/>
  </p:normalViewPr>
  <p:slideViewPr>
    <p:cSldViewPr showGuides="1">
      <p:cViewPr varScale="1">
        <p:scale>
          <a:sx n="83" d="100"/>
          <a:sy n="83" d="100"/>
        </p:scale>
        <p:origin x="-1584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78C4D-56A7-4BA2-AC31-45EA6863F76F}" type="datetimeFigureOut">
              <a:rPr lang="ko-KR" altLang="en-US" smtClean="0"/>
              <a:pPr/>
              <a:t>2015-07-24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468B9-21C3-48EC-A131-383465DE49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149080"/>
            <a:ext cx="3152831" cy="259060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36606" y="2204864"/>
            <a:ext cx="6870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450" dirty="0" smtClean="0">
                <a:solidFill>
                  <a:srgbClr val="B05408">
                    <a:alpha val="70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Top Hotel Web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200" y="3645024"/>
            <a:ext cx="260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50" dirty="0" smtClean="0">
                <a:solidFill>
                  <a:srgbClr val="B05408">
                    <a:alpha val="46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WEB PROJECT</a:t>
            </a:r>
            <a:endParaRPr lang="ko-KR" altLang="en-US" spc="-50" dirty="0" smtClean="0">
              <a:solidFill>
                <a:srgbClr val="B05408">
                  <a:alpha val="46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RESERVATION SELECT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9752" y="321297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Query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문 실행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 descr="C:\Users\hb3010\Desktop\reservationli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2776"/>
            <a:ext cx="6964363" cy="1476375"/>
          </a:xfrm>
          <a:prstGeom prst="rect">
            <a:avLst/>
          </a:prstGeom>
          <a:noFill/>
        </p:spPr>
      </p:pic>
      <p:pic>
        <p:nvPicPr>
          <p:cNvPr id="4099" name="Picture 3" descr="C:\Users\hb3010\Desktop\reservationlist_sq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3068960"/>
            <a:ext cx="3906173" cy="3440410"/>
          </a:xfrm>
          <a:prstGeom prst="rect">
            <a:avLst/>
          </a:prstGeom>
          <a:noFill/>
        </p:spPr>
      </p:pic>
      <p:sp>
        <p:nvSpPr>
          <p:cNvPr id="11" name="위로 굽은 화살표 10"/>
          <p:cNvSpPr/>
          <p:nvPr/>
        </p:nvSpPr>
        <p:spPr>
          <a:xfrm rot="5400000">
            <a:off x="3959932" y="3032956"/>
            <a:ext cx="864096" cy="792088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RESERVATION STEP1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2" name="Picture 2" descr="C:\Users\hb3010\Desktop\reservationstep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212976"/>
            <a:ext cx="6897688" cy="3400425"/>
          </a:xfrm>
          <a:prstGeom prst="rect">
            <a:avLst/>
          </a:prstGeom>
          <a:noFill/>
        </p:spPr>
      </p:pic>
      <p:sp>
        <p:nvSpPr>
          <p:cNvPr id="12" name="순서도: 대체 처리 11"/>
          <p:cNvSpPr/>
          <p:nvPr/>
        </p:nvSpPr>
        <p:spPr>
          <a:xfrm>
            <a:off x="1259632" y="1556792"/>
            <a:ext cx="2376264" cy="864096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 RESERVATION</a:t>
            </a:r>
            <a:endParaRPr lang="ko-KR" altLang="en-US" dirty="0"/>
          </a:p>
        </p:txBody>
      </p:sp>
      <p:sp>
        <p:nvSpPr>
          <p:cNvPr id="13" name="순서도: 대체 처리 12"/>
          <p:cNvSpPr/>
          <p:nvPr/>
        </p:nvSpPr>
        <p:spPr>
          <a:xfrm>
            <a:off x="5724128" y="1556792"/>
            <a:ext cx="2376264" cy="864096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MENUBAR RESERVATION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12" idx="2"/>
            <a:endCxn id="5122" idx="0"/>
          </p:cNvCxnSpPr>
          <p:nvPr/>
        </p:nvCxnSpPr>
        <p:spPr>
          <a:xfrm>
            <a:off x="2447764" y="2420888"/>
            <a:ext cx="2260712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2"/>
            <a:endCxn id="5122" idx="0"/>
          </p:cNvCxnSpPr>
          <p:nvPr/>
        </p:nvCxnSpPr>
        <p:spPr>
          <a:xfrm flipH="1">
            <a:off x="4708476" y="2420888"/>
            <a:ext cx="2203784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RESERVATION SEARCHROOM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70" name="Picture 2" descr="C:\Users\hb3010\Desktop\reservationro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869160"/>
            <a:ext cx="8570218" cy="1850686"/>
          </a:xfrm>
          <a:prstGeom prst="rect">
            <a:avLst/>
          </a:prstGeom>
          <a:noFill/>
        </p:spPr>
      </p:pic>
      <p:pic>
        <p:nvPicPr>
          <p:cNvPr id="6146" name="Picture 2" descr="C:\Users\hb3010\Desktop\aja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412776"/>
            <a:ext cx="4734678" cy="331236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92080" y="2708920"/>
            <a:ext cx="36004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AJAX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를 사용해서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SEARCH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가 되면 화면 하단에 출력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굽은 화살표 8"/>
          <p:cNvSpPr/>
          <p:nvPr/>
        </p:nvSpPr>
        <p:spPr>
          <a:xfrm rot="5400000">
            <a:off x="5400092" y="3825044"/>
            <a:ext cx="792088" cy="1008112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RESERVATION SEARCHROOM SQL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문</a:t>
            </a:r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71" name="Picture 3" descr="C:\Users\hb3010\Desktop\reservationroom_sq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84784"/>
            <a:ext cx="7383463" cy="1924050"/>
          </a:xfrm>
          <a:prstGeom prst="rect">
            <a:avLst/>
          </a:prstGeom>
          <a:noFill/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536" y="3861048"/>
          <a:ext cx="7416822" cy="1790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137"/>
                <a:gridCol w="1236137"/>
                <a:gridCol w="1236137"/>
                <a:gridCol w="1236137"/>
                <a:gridCol w="1236137"/>
                <a:gridCol w="1236137"/>
              </a:tblGrid>
              <a:tr h="445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baseline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b="0" i="0" baseline="0" dirty="0" smtClean="0">
                          <a:solidFill>
                            <a:schemeClr val="tx1"/>
                          </a:solidFill>
                        </a:rPr>
                        <a:t>예약</a:t>
                      </a:r>
                      <a:endParaRPr lang="ko-KR" altLang="en-US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024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r>
                        <a:rPr lang="ko-KR" altLang="en-US" dirty="0" smtClean="0"/>
                        <a:t>예약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20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</a:t>
                      </a:r>
                      <a:r>
                        <a:rPr lang="ko-KR" altLang="en-US" dirty="0" smtClean="0"/>
                        <a:t>예약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22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숙박예정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55776" y="573325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inDate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573325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outDate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3429000"/>
            <a:ext cx="777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예약 불가능한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ROOMID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찾아서 반대되는 방을 검색하면 예약 가능한 방을 찾아낸다</a:t>
            </a:r>
            <a:r>
              <a:rPr lang="en-US" altLang="ko-KR" sz="1400" dirty="0" smtClean="0"/>
              <a:t>*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915816" y="609329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예약이 불가능한 경우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RESERVATION STEP2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46" name="Picture 2" descr="C:\Users\hb3010\Desktop\reservationstep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84784"/>
            <a:ext cx="6383338" cy="3200400"/>
          </a:xfrm>
          <a:prstGeom prst="rect">
            <a:avLst/>
          </a:prstGeom>
          <a:noFill/>
        </p:spPr>
      </p:pic>
      <p:cxnSp>
        <p:nvCxnSpPr>
          <p:cNvPr id="14" name="직선 화살표 연결선 13"/>
          <p:cNvCxnSpPr/>
          <p:nvPr/>
        </p:nvCxnSpPr>
        <p:spPr>
          <a:xfrm>
            <a:off x="4572000" y="2852936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48264" y="2636912"/>
            <a:ext cx="219573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Select SQL</a:t>
            </a:r>
            <a:r>
              <a:rPr lang="ko-KR" altLang="en-US" dirty="0" smtClean="0">
                <a:solidFill>
                  <a:srgbClr val="7030A0"/>
                </a:solidFill>
              </a:rPr>
              <a:t>문 </a:t>
            </a:r>
            <a:r>
              <a:rPr lang="ko-KR" altLang="en-US" dirty="0" smtClean="0">
                <a:solidFill>
                  <a:srgbClr val="7030A0"/>
                </a:solidFill>
              </a:rPr>
              <a:t>실행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8194" name="Picture 2" descr="C:\Users\hb3010\Desktop\sq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5301208"/>
            <a:ext cx="8524047" cy="648072"/>
          </a:xfrm>
          <a:prstGeom prst="rect">
            <a:avLst/>
          </a:prstGeom>
          <a:noFill/>
        </p:spPr>
      </p:pic>
      <p:cxnSp>
        <p:nvCxnSpPr>
          <p:cNvPr id="10" name="직선 화살표 연결선 9"/>
          <p:cNvCxnSpPr/>
          <p:nvPr/>
        </p:nvCxnSpPr>
        <p:spPr>
          <a:xfrm>
            <a:off x="7884368" y="2996952"/>
            <a:ext cx="0" cy="23042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RESERVATION DELETE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hb3010\Desktop\dele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28800"/>
            <a:ext cx="4695825" cy="847725"/>
          </a:xfrm>
          <a:prstGeom prst="rect">
            <a:avLst/>
          </a:prstGeom>
          <a:noFill/>
        </p:spPr>
      </p:pic>
      <p:pic>
        <p:nvPicPr>
          <p:cNvPr id="3075" name="Picture 3" descr="C:\Users\hb3010\Desktop\delete_sq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852936"/>
            <a:ext cx="4657725" cy="2333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POPUP Cookie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9" name="Picture 3" descr="C:\Users\hb3010\Desktop\popup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429000"/>
            <a:ext cx="5328592" cy="3096344"/>
          </a:xfrm>
          <a:prstGeom prst="rect">
            <a:avLst/>
          </a:prstGeom>
          <a:noFill/>
        </p:spPr>
      </p:pic>
      <p:pic>
        <p:nvPicPr>
          <p:cNvPr id="4100" name="Picture 4" descr="C:\Users\hb3010\Desktop\popu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9" y="1412776"/>
            <a:ext cx="5328592" cy="1838863"/>
          </a:xfrm>
          <a:prstGeom prst="rect">
            <a:avLst/>
          </a:prstGeom>
          <a:noFill/>
        </p:spPr>
      </p:pic>
      <p:sp>
        <p:nvSpPr>
          <p:cNvPr id="10" name="왼쪽으로 구부러진 화살표 9"/>
          <p:cNvSpPr/>
          <p:nvPr/>
        </p:nvSpPr>
        <p:spPr>
          <a:xfrm>
            <a:off x="5796136" y="2852936"/>
            <a:ext cx="792088" cy="1440160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0232" y="3212976"/>
            <a:ext cx="219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유효시간을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24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시간으로 준다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627784" y="3501008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3356992"/>
            <a:ext cx="1728192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Cookie </a:t>
            </a:r>
            <a:r>
              <a:rPr lang="ko-KR" altLang="en-US" sz="1200" dirty="0" smtClean="0">
                <a:solidFill>
                  <a:srgbClr val="FF0000"/>
                </a:solidFill>
              </a:rPr>
              <a:t>값을 가져온다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447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Chapter4  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화 면</a:t>
            </a:r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     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33614" y="44208"/>
            <a:ext cx="599691" cy="359815"/>
          </a:xfrm>
          <a:prstGeom prst="rect">
            <a:avLst/>
          </a:prstGeom>
          <a:noFill/>
        </p:spPr>
      </p:pic>
      <p:pic>
        <p:nvPicPr>
          <p:cNvPr id="1026" name="Picture 2" descr="C:\Users\hb3010\Desktop\roomlist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556791"/>
            <a:ext cx="7560000" cy="3960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3528" y="90872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ROOM LIST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7596336" y="2708920"/>
            <a:ext cx="288032" cy="28803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80312" y="227687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Click!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447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Chapter4  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화 면</a:t>
            </a:r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     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33614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3528" y="90872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ROOM DETAIL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hb3010\Desktop\roomdetail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84784"/>
            <a:ext cx="7560000" cy="3960000"/>
          </a:xfrm>
          <a:prstGeom prst="rect">
            <a:avLst/>
          </a:prstGeom>
          <a:noFill/>
        </p:spPr>
      </p:pic>
      <p:sp>
        <p:nvSpPr>
          <p:cNvPr id="8" name="왼쪽 화살표 7"/>
          <p:cNvSpPr/>
          <p:nvPr/>
        </p:nvSpPr>
        <p:spPr>
          <a:xfrm>
            <a:off x="4572000" y="3068960"/>
            <a:ext cx="792088" cy="28803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64088" y="299695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Skitter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효과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b3010\Desktop\KakaoTalk_20150724_132536215.jp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7560000" cy="39600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-17462" y="0"/>
            <a:ext cx="5447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Chapter4  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화 면</a:t>
            </a:r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     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3" cstate="print"/>
          <a:srcRect l="31975" t="55591" r="56606" b="36070"/>
          <a:stretch>
            <a:fillRect/>
          </a:stretch>
        </p:blipFill>
        <p:spPr bwMode="auto">
          <a:xfrm>
            <a:off x="2033614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3528" y="90872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MAIN RESERVATION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3848" y="436510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Click!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왼쪽 화살표 10"/>
          <p:cNvSpPr/>
          <p:nvPr/>
        </p:nvSpPr>
        <p:spPr>
          <a:xfrm>
            <a:off x="2843808" y="4437112"/>
            <a:ext cx="360040" cy="216024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6084168" y="1340768"/>
            <a:ext cx="288032" cy="28803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68144" y="90872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Click!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149080"/>
            <a:ext cx="3152831" cy="2590607"/>
          </a:xfrm>
          <a:prstGeom prst="rect">
            <a:avLst/>
          </a:prstGeom>
          <a:noFill/>
        </p:spPr>
      </p:pic>
      <p:pic>
        <p:nvPicPr>
          <p:cNvPr id="16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745057" y="1052736"/>
            <a:ext cx="599691" cy="35981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51680" y="692696"/>
            <a:ext cx="2464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Index</a:t>
            </a:r>
            <a:endParaRPr lang="ko-KR" altLang="en-US" sz="80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2420888"/>
            <a:ext cx="27677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spc="-18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Chapter1      </a:t>
            </a:r>
            <a:r>
              <a:rPr lang="ko-KR" altLang="en-US" sz="2200" spc="-18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개발 환경</a:t>
            </a:r>
            <a:endParaRPr lang="ko-KR" altLang="en-US" sz="2200" spc="-18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1600" y="3140968"/>
            <a:ext cx="30267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spc="-18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Chapter2      </a:t>
            </a:r>
            <a:r>
              <a:rPr lang="ko-KR" altLang="en-US" sz="2200" spc="-18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데이터 구조</a:t>
            </a:r>
            <a:endParaRPr lang="ko-KR" altLang="en-US" sz="2200" spc="-18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1600" y="3861048"/>
            <a:ext cx="27677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spc="-18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 </a:t>
            </a:r>
            <a:r>
              <a:rPr lang="ko-KR" altLang="en-US" sz="2200" spc="-18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2200" spc="-18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71600" y="4581128"/>
            <a:ext cx="21781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spc="-18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Chapter4      </a:t>
            </a:r>
            <a:r>
              <a:rPr lang="ko-KR" altLang="en-US" sz="2200" spc="-18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화면</a:t>
            </a:r>
            <a:endParaRPr lang="ko-KR" altLang="en-US" sz="2200" spc="-18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447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Chapter4  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화 면</a:t>
            </a:r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     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33614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3528" y="90872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RESERVATION STEP1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7524328" y="2636912"/>
            <a:ext cx="288032" cy="28803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08304" y="22048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Click!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hb3010\Desktop\reservation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84784"/>
            <a:ext cx="7560000" cy="368192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220072" y="26369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Click!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왼쪽 화살표 10"/>
          <p:cNvSpPr/>
          <p:nvPr/>
        </p:nvSpPr>
        <p:spPr>
          <a:xfrm>
            <a:off x="4860032" y="2708920"/>
            <a:ext cx="360040" cy="216024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3419872" y="3356992"/>
            <a:ext cx="360040" cy="216024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51920" y="3284984"/>
            <a:ext cx="1285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chemeClr val="accent5">
                    <a:lumMod val="75000"/>
                  </a:schemeClr>
                </a:solidFill>
              </a:rPr>
              <a:t>DatePicker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447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Chapter4  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화 면</a:t>
            </a:r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     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33614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3528" y="908720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RESERVATION SEARCH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 descr="C:\Users\hb3010\Desktop\reservation_search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84784"/>
            <a:ext cx="7560000" cy="3696216"/>
          </a:xfrm>
          <a:prstGeom prst="rect">
            <a:avLst/>
          </a:prstGeom>
          <a:noFill/>
        </p:spPr>
      </p:pic>
      <p:sp>
        <p:nvSpPr>
          <p:cNvPr id="10" name="아래쪽 화살표 9"/>
          <p:cNvSpPr/>
          <p:nvPr/>
        </p:nvSpPr>
        <p:spPr>
          <a:xfrm>
            <a:off x="7668344" y="3356992"/>
            <a:ext cx="288032" cy="28803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452320" y="29249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Click!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447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Chapter4  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화 면</a:t>
            </a:r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     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33614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3528" y="908720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RESERVATION STEP2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2" name="Picture 2" descr="C:\Users\hb3010\Desktop\reservation_detail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84784"/>
            <a:ext cx="7560000" cy="396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149080"/>
            <a:ext cx="3152831" cy="259060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350080" y="2393593"/>
            <a:ext cx="44438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450" dirty="0" smtClean="0">
                <a:solidFill>
                  <a:srgbClr val="B05408">
                    <a:alpha val="70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Thank You</a:t>
            </a:r>
            <a:endParaRPr lang="ko-KR" altLang="en-US" sz="8000" spc="-450" dirty="0">
              <a:solidFill>
                <a:srgbClr val="B05408">
                  <a:alpha val="70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149080"/>
            <a:ext cx="3152831" cy="2590607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-17462" y="0"/>
            <a:ext cx="56781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Chapter1 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개발 환경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16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1979712" y="44208"/>
            <a:ext cx="599691" cy="35981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67544" y="1412776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1196752"/>
            <a:ext cx="5256584" cy="51845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525">
              <a:lnSpc>
                <a:spcPct val="150000"/>
              </a:lnSpc>
              <a:spcBef>
                <a:spcPct val="0"/>
              </a:spcBef>
            </a:pPr>
            <a:r>
              <a:rPr lang="ko-KR" altLang="en-US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            ☞</a:t>
            </a:r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OS</a:t>
            </a:r>
          </a:p>
          <a:p>
            <a:pPr algn="ctr" defTabSz="898525">
              <a:lnSpc>
                <a:spcPct val="150000"/>
              </a:lnSpc>
              <a:spcBef>
                <a:spcPct val="0"/>
              </a:spcBef>
            </a:pPr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   -Windows 7</a:t>
            </a:r>
          </a:p>
          <a:p>
            <a:pPr defTabSz="898525"/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	</a:t>
            </a:r>
            <a:r>
              <a:rPr lang="ko-KR" altLang="en-US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☞</a:t>
            </a:r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SYSTEM</a:t>
            </a:r>
          </a:p>
          <a:p>
            <a:pPr defTabSz="898525"/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                       -eclipse</a:t>
            </a:r>
          </a:p>
          <a:p>
            <a:pPr algn="ctr" defTabSz="898525">
              <a:lnSpc>
                <a:spcPct val="150000"/>
              </a:lnSpc>
              <a:spcBef>
                <a:spcPct val="0"/>
              </a:spcBef>
            </a:pPr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 -oracle 10g</a:t>
            </a:r>
          </a:p>
          <a:p>
            <a:pPr algn="ctr" defTabSz="898525">
              <a:lnSpc>
                <a:spcPct val="150000"/>
              </a:lnSpc>
              <a:spcBef>
                <a:spcPct val="0"/>
              </a:spcBef>
            </a:pPr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  -tomcat 7.0</a:t>
            </a:r>
          </a:p>
          <a:p>
            <a:pPr algn="ctr" defTabSz="898525">
              <a:lnSpc>
                <a:spcPct val="150000"/>
              </a:lnSpc>
              <a:spcBef>
                <a:spcPct val="0"/>
              </a:spcBef>
            </a:pPr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-</a:t>
            </a:r>
            <a:r>
              <a:rPr lang="en-US" altLang="ko-KR" b="1" dirty="0" err="1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jdk</a:t>
            </a:r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 1.8</a:t>
            </a:r>
          </a:p>
          <a:p>
            <a:pPr defTabSz="898525">
              <a:spcBef>
                <a:spcPct val="0"/>
              </a:spcBef>
            </a:pPr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	</a:t>
            </a:r>
            <a:r>
              <a:rPr lang="ko-KR" altLang="en-US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☞</a:t>
            </a:r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FRAMEWORK </a:t>
            </a:r>
          </a:p>
          <a:p>
            <a:pPr algn="ctr" defTabSz="898525">
              <a:lnSpc>
                <a:spcPct val="150000"/>
              </a:lnSpc>
              <a:spcBef>
                <a:spcPct val="0"/>
              </a:spcBef>
            </a:pPr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  -JQUERY 1.7</a:t>
            </a:r>
          </a:p>
          <a:p>
            <a:pPr algn="ctr" defTabSz="898525">
              <a:lnSpc>
                <a:spcPct val="150000"/>
              </a:lnSpc>
              <a:spcBef>
                <a:spcPct val="0"/>
              </a:spcBef>
            </a:pPr>
            <a:r>
              <a:rPr lang="en-US" altLang="ko-KR" b="1" dirty="0" smtClean="0">
                <a:solidFill>
                  <a:schemeClr val="bg1"/>
                </a:solidFill>
                <a:latin typeface="옥션고딕 B" pitchFamily="2" charset="-127"/>
                <a:ea typeface="옥션고딕 B" pitchFamily="2" charset="-127"/>
              </a:rPr>
              <a:t>  </a:t>
            </a:r>
          </a:p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149080"/>
            <a:ext cx="3152831" cy="259060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-17462" y="0"/>
            <a:ext cx="62360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Chapter2 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데이터 구조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42667" y="44208"/>
            <a:ext cx="599691" cy="359815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611560" y="1556792"/>
            <a:ext cx="2664296" cy="28803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611560" y="2132856"/>
            <a:ext cx="2664296" cy="0"/>
          </a:xfrm>
          <a:prstGeom prst="line">
            <a:avLst/>
          </a:prstGeom>
          <a:ln w="38100">
            <a:solidFill>
              <a:schemeClr val="tx2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5656" y="17008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ROOM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5576" y="2276872"/>
            <a:ext cx="23762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ROOMID       var2(5) not null</a:t>
            </a:r>
          </a:p>
          <a:p>
            <a:r>
              <a:rPr lang="en-US" altLang="ko-KR" sz="1200" dirty="0" smtClean="0"/>
              <a:t> ROOMTYPE    var2(10)</a:t>
            </a:r>
          </a:p>
          <a:p>
            <a:r>
              <a:rPr lang="en-US" altLang="ko-KR" sz="1200" dirty="0" smtClean="0"/>
              <a:t> ROOMCOST   number(8)</a:t>
            </a:r>
          </a:p>
          <a:p>
            <a:r>
              <a:rPr lang="en-US" altLang="ko-KR" sz="1200" dirty="0" smtClean="0"/>
              <a:t> ROOMCAP     number</a:t>
            </a:r>
          </a:p>
          <a:p>
            <a:r>
              <a:rPr lang="en-US" altLang="ko-KR" sz="1200" dirty="0" smtClean="0"/>
              <a:t> ROOM1         var2(20)</a:t>
            </a:r>
          </a:p>
          <a:p>
            <a:r>
              <a:rPr lang="en-US" altLang="ko-KR" sz="1200" dirty="0" smtClean="0"/>
              <a:t> ROOM2         var2(20)</a:t>
            </a:r>
          </a:p>
          <a:p>
            <a:r>
              <a:rPr lang="en-US" altLang="ko-KR" sz="1200" dirty="0" smtClean="0"/>
              <a:t> ROOM3         var2(20)</a:t>
            </a:r>
          </a:p>
          <a:p>
            <a:r>
              <a:rPr lang="en-US" altLang="ko-KR" sz="1200" dirty="0" smtClean="0"/>
              <a:t> ROOM4         var2(20)</a:t>
            </a:r>
          </a:p>
          <a:p>
            <a:r>
              <a:rPr lang="en-US" altLang="ko-KR" sz="1200" dirty="0" smtClean="0"/>
              <a:t> ROOMINFO1  var2(2000)</a:t>
            </a:r>
          </a:p>
          <a:p>
            <a:r>
              <a:rPr lang="en-US" altLang="ko-KR" sz="1200" dirty="0" smtClean="0"/>
              <a:t> ROOMINFO2  var2(2000)</a:t>
            </a:r>
          </a:p>
          <a:p>
            <a:r>
              <a:rPr lang="en-US" altLang="ko-KR" sz="1200" dirty="0" smtClean="0"/>
              <a:t> ROOMINFO3  var2(2000)</a:t>
            </a:r>
            <a:endParaRPr lang="ko-KR" altLang="en-US" sz="12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635896" y="1556792"/>
            <a:ext cx="2664296" cy="28803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3635896" y="2132856"/>
            <a:ext cx="2664296" cy="0"/>
          </a:xfrm>
          <a:prstGeom prst="line">
            <a:avLst/>
          </a:prstGeom>
          <a:ln w="38100">
            <a:solidFill>
              <a:schemeClr val="tx2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17008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RESERVATION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79912" y="2276872"/>
            <a:ext cx="237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REVID      number(10) not null                              </a:t>
            </a:r>
          </a:p>
          <a:p>
            <a:r>
              <a:rPr lang="en-US" altLang="ko-KR" sz="1200" dirty="0" smtClean="0"/>
              <a:t> REVMEMBERID        var2(16)</a:t>
            </a:r>
          </a:p>
          <a:p>
            <a:r>
              <a:rPr lang="en-US" altLang="ko-KR" sz="1200" dirty="0" smtClean="0"/>
              <a:t> REVROOMID           var2(10)                                </a:t>
            </a:r>
          </a:p>
          <a:p>
            <a:r>
              <a:rPr lang="en-US" altLang="ko-KR" sz="1200" dirty="0" smtClean="0"/>
              <a:t> REVTOTALCOST       number(8)                                </a:t>
            </a:r>
          </a:p>
          <a:p>
            <a:r>
              <a:rPr lang="en-US" altLang="ko-KR" sz="1200" dirty="0" smtClean="0"/>
              <a:t> REVNUMBERGUEST  number(2)</a:t>
            </a:r>
          </a:p>
          <a:p>
            <a:r>
              <a:rPr lang="en-US" altLang="ko-KR" sz="1200" dirty="0" smtClean="0"/>
              <a:t> REVIN                    var2(10)</a:t>
            </a:r>
          </a:p>
          <a:p>
            <a:r>
              <a:rPr lang="en-US" altLang="ko-KR" sz="1200" dirty="0" smtClean="0"/>
              <a:t> REVOUT                 var2(10)</a:t>
            </a:r>
          </a:p>
          <a:p>
            <a:r>
              <a:rPr lang="en-US" altLang="ko-KR" sz="1200" dirty="0" smtClean="0"/>
              <a:t> REVTERM               number</a:t>
            </a:r>
          </a:p>
          <a:p>
            <a:r>
              <a:rPr lang="en-US" altLang="ko-KR" sz="1200" dirty="0" smtClean="0"/>
              <a:t> REVCOMMENT        var2(1000)</a:t>
            </a:r>
          </a:p>
          <a:p>
            <a:r>
              <a:rPr lang="en-US" altLang="ko-KR" sz="1200" dirty="0" smtClean="0"/>
              <a:t> REVDATE                DATE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TEMPLATE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83568" y="2204864"/>
          <a:ext cx="2232248" cy="2016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</a:tblGrid>
              <a:tr h="672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HEADER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72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CONTENTS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672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FOOTER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491880" y="2204864"/>
          <a:ext cx="2232248" cy="208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440160"/>
              </a:tblGrid>
              <a:tr h="20882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563888" y="299695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Nav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9992" y="29969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624" y="42210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(Index.jsp)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7904" y="42930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(ListTemplate.jsp)</a:t>
            </a:r>
            <a:endParaRPr lang="ko-KR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6588224" y="1628800"/>
          <a:ext cx="2088232" cy="19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</a:tblGrid>
              <a:tr h="19442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588224" y="4005064"/>
          <a:ext cx="2088232" cy="19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</a:tblGrid>
              <a:tr h="19442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5" name="직선 화살표 연결선 24"/>
          <p:cNvCxnSpPr/>
          <p:nvPr/>
        </p:nvCxnSpPr>
        <p:spPr>
          <a:xfrm flipV="1">
            <a:off x="5580112" y="2852936"/>
            <a:ext cx="1224136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15" idx="1"/>
          </p:cNvCxnSpPr>
          <p:nvPr/>
        </p:nvCxnSpPr>
        <p:spPr>
          <a:xfrm flipV="1">
            <a:off x="2627784" y="3181618"/>
            <a:ext cx="936104" cy="313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436096" y="3717032"/>
            <a:ext cx="1368152" cy="1008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64288" y="24208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List.jsp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2280" y="472514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Detail.jsp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149080"/>
            <a:ext cx="3152831" cy="259060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ROOM SELECT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46" name="Picture 2" descr="C:\Users\hb3010\Desktop\roomsele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412776"/>
            <a:ext cx="4104456" cy="1296144"/>
          </a:xfrm>
          <a:prstGeom prst="rect">
            <a:avLst/>
          </a:prstGeom>
          <a:noFill/>
        </p:spPr>
      </p:pic>
      <p:pic>
        <p:nvPicPr>
          <p:cNvPr id="6147" name="Picture 3" descr="C:\Users\hb3010\Desktop\roomselect_sq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1412776"/>
            <a:ext cx="4464496" cy="388566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9552" y="4365104"/>
            <a:ext cx="3456384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값들을 담아서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페이지로 던져준다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1475656" y="2924944"/>
            <a:ext cx="1584176" cy="115212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149080"/>
            <a:ext cx="3152831" cy="259060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ROOM DETAIL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365104"/>
            <a:ext cx="316835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파일에서 </a:t>
            </a:r>
            <a:r>
              <a:rPr lang="en-US" altLang="ko-KR" dirty="0" err="1" smtClean="0"/>
              <a:t>getAttribute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r>
              <a:rPr lang="ko-KR" altLang="en-US" dirty="0" smtClean="0"/>
              <a:t>값을 받음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1475656" y="2924944"/>
            <a:ext cx="1584176" cy="115212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hb3010\Desktop\det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12776"/>
            <a:ext cx="4211961" cy="1296144"/>
          </a:xfrm>
          <a:prstGeom prst="rect">
            <a:avLst/>
          </a:prstGeom>
          <a:noFill/>
        </p:spPr>
      </p:pic>
      <p:pic>
        <p:nvPicPr>
          <p:cNvPr id="2" name="Picture 3" descr="C:\Users\hb3010\Desktop\detail_sq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412776"/>
            <a:ext cx="4024592" cy="3816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ROOM UPDATE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 descr="C:\Users\hb3010\Desktop\updat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84784"/>
            <a:ext cx="4248472" cy="5040560"/>
          </a:xfrm>
          <a:prstGeom prst="rect">
            <a:avLst/>
          </a:prstGeom>
          <a:noFill/>
        </p:spPr>
      </p:pic>
      <p:pic>
        <p:nvPicPr>
          <p:cNvPr id="2051" name="Picture 3" descr="C:\Users\hb3010\Desktop\update_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484784"/>
            <a:ext cx="4248472" cy="5040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7462" y="0"/>
            <a:ext cx="5530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Chapter3     </a:t>
            </a:r>
            <a:r>
              <a:rPr lang="ko-KR" altLang="en-US" sz="4800" spc="-450" dirty="0" smtClean="0">
                <a:solidFill>
                  <a:srgbClr val="7A662E">
                    <a:alpha val="85000"/>
                  </a:srgbClr>
                </a:solidFill>
                <a:latin typeface="아리따-돋움(TTF)-Bold" pitchFamily="18" charset="-127"/>
                <a:ea typeface="아리따-돋움(TTF)-Bold" pitchFamily="18" charset="-127"/>
              </a:rPr>
              <a:t>기능 구현</a:t>
            </a:r>
            <a:endParaRPr lang="ko-KR" altLang="en-US" sz="4800" spc="-450" dirty="0">
              <a:solidFill>
                <a:srgbClr val="7A662E">
                  <a:alpha val="85000"/>
                </a:srgb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5" name="Picture 3" descr="C:\Users\user\AppData\Local\Microsoft\Windows\Temporary Internet Files\Content.IE5\ACQJ2T6Q\MC900417700[1].wmf"/>
          <p:cNvPicPr>
            <a:picLocks noChangeAspect="1" noChangeArrowheads="1"/>
          </p:cNvPicPr>
          <p:nvPr/>
        </p:nvPicPr>
        <p:blipFill>
          <a:blip r:embed="rId2" cstate="print"/>
          <a:srcRect l="31975" t="55591" r="56606" b="36070"/>
          <a:stretch>
            <a:fillRect/>
          </a:stretch>
        </p:blipFill>
        <p:spPr bwMode="auto">
          <a:xfrm>
            <a:off x="2024561" y="44208"/>
            <a:ext cx="599691" cy="359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90872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ROOM INSERT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hb3010\Desktop\inser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484784"/>
            <a:ext cx="4611886" cy="5040560"/>
          </a:xfrm>
          <a:prstGeom prst="rect">
            <a:avLst/>
          </a:prstGeom>
          <a:noFill/>
        </p:spPr>
      </p:pic>
      <p:pic>
        <p:nvPicPr>
          <p:cNvPr id="3075" name="Picture 3" descr="C:\Users\hb3010\Desktop\insert_sq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484784"/>
            <a:ext cx="4032448" cy="3456384"/>
          </a:xfrm>
          <a:prstGeom prst="rect">
            <a:avLst/>
          </a:prstGeom>
          <a:noFill/>
        </p:spPr>
      </p:pic>
      <p:sp>
        <p:nvSpPr>
          <p:cNvPr id="9" name="오른쪽 화살표 8"/>
          <p:cNvSpPr/>
          <p:nvPr/>
        </p:nvSpPr>
        <p:spPr>
          <a:xfrm>
            <a:off x="4067944" y="3789040"/>
            <a:ext cx="1152128" cy="43204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51920" y="33569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Query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문 실행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315</Words>
  <Application>Microsoft Office PowerPoint</Application>
  <PresentationFormat>화면 슬라이드 쇼(4:3)</PresentationFormat>
  <Paragraphs>115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굴림</vt:lpstr>
      <vt:lpstr>Arial</vt:lpstr>
      <vt:lpstr>아리따-돋움(TTF)-Bold</vt:lpstr>
      <vt:lpstr>맑은 고딕</vt:lpstr>
      <vt:lpstr>옥션고딕 B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hb3010</cp:lastModifiedBy>
  <cp:revision>48</cp:revision>
  <dcterms:created xsi:type="dcterms:W3CDTF">2014-10-05T14:01:19Z</dcterms:created>
  <dcterms:modified xsi:type="dcterms:W3CDTF">2015-07-24T06:13:23Z</dcterms:modified>
</cp:coreProperties>
</file>